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30.xml.rels" ContentType="application/vnd.openxmlformats-package.relationships+xml"/>
  <Override PartName="/ppt/notesSlides/notesSlide30.xml" ContentType="application/vnd.openxmlformats-officedocument.presentationml.notesSlide+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png" ContentType="image/png"/>
  <Override PartName="/ppt/media/image20.png" ContentType="image/png"/>
  <Override PartName="/ppt/media/image11.png" ContentType="image/png"/>
  <Override PartName="/ppt/media/image8.jpeg" ContentType="image/jpeg"/>
  <Override PartName="/ppt/media/image9.png" ContentType="image/png"/>
  <Override PartName="/ppt/media/image7.jpeg" ContentType="image/jpeg"/>
  <Override PartName="/ppt/media/image13.png" ContentType="image/png"/>
  <Override PartName="/ppt/media/image10.jpeg" ContentType="image/jpeg"/>
  <Override PartName="/ppt/media/image21.png" ContentType="image/png"/>
  <Override PartName="/ppt/media/image6.jpeg" ContentType="image/jpe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7.xml.rels" ContentType="application/vnd.openxmlformats-package.relationships+xml"/>
  <Override PartName="/ppt/slides/_rels/slide43.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0.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9.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49.xml" ContentType="application/vnd.openxmlformats-officedocument.presentationml.slide+xml"/>
  <Override PartName="/ppt/slides/slide56.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pc="-1" strike="noStrike">
                <a:solidFill>
                  <a:srgbClr val="000000"/>
                </a:solidFill>
                <a:latin typeface="Arial"/>
              </a:rPr>
              <a:t>Click to move the slide</a:t>
            </a:r>
            <a:endParaRPr b="0" lang="de-DE" sz="1800" spc="-1" strike="noStrike">
              <a:solidFill>
                <a:srgbClr val="000000"/>
              </a:solidFill>
              <a:latin typeface="Arial"/>
            </a:endParaRPr>
          </a:p>
        </p:txBody>
      </p:sp>
      <p:sp>
        <p:nvSpPr>
          <p:cNvPr id="2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26"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27"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8"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77AAC3CE-7EB3-435A-8F89-537E8E8B87E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217440" y="812880"/>
            <a:ext cx="7109280" cy="3993120"/>
          </a:xfrm>
          <a:prstGeom prst="rect">
            <a:avLst/>
          </a:prstGeom>
          <a:ln w="0">
            <a:noFill/>
          </a:ln>
        </p:spPr>
      </p:sp>
      <p:sp>
        <p:nvSpPr>
          <p:cNvPr id="427" name="PlaceHolder 2"/>
          <p:cNvSpPr>
            <a:spLocks noGrp="1"/>
          </p:cNvSpPr>
          <p:nvPr>
            <p:ph type="body"/>
          </p:nvPr>
        </p:nvSpPr>
        <p:spPr>
          <a:xfrm>
            <a:off x="756000" y="5078520"/>
            <a:ext cx="6032160" cy="479556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428" name="CustomShape 3"/>
          <p:cNvSpPr/>
          <p:nvPr/>
        </p:nvSpPr>
        <p:spPr>
          <a:xfrm>
            <a:off x="4278960" y="10157400"/>
            <a:ext cx="3265200" cy="518760"/>
          </a:xfrm>
          <a:prstGeom prst="rect">
            <a:avLst/>
          </a:prstGeom>
          <a:noFill/>
          <a:ln w="0">
            <a:noFill/>
          </a:ln>
        </p:spPr>
        <p:style>
          <a:lnRef idx="0"/>
          <a:fillRef idx="0"/>
          <a:effectRef idx="0"/>
          <a:fontRef idx="minor"/>
        </p:style>
        <p:txBody>
          <a:bodyPr lIns="0" rIns="0" tIns="0" bIns="0" anchor="b">
            <a:noAutofit/>
          </a:bodyPr>
          <a:p>
            <a:pPr algn="r">
              <a:lnSpc>
                <a:spcPct val="100000"/>
              </a:lnSpc>
            </a:pPr>
            <a:fld id="{219CEF34-9AED-4A08-AB16-894FA8E917A6}"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5760" cy="6834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42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1745B48-9CFF-4EA3-B5E2-A10B0093EE7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926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6600" cy="546480"/>
          </a:xfrm>
          <a:prstGeom prst="rect">
            <a:avLst/>
          </a:prstGeom>
          <a:ln w="0">
            <a:noFill/>
          </a:ln>
        </p:spPr>
      </p:pic>
      <p:pic>
        <p:nvPicPr>
          <p:cNvPr id="4" name="Grafik 2" descr=""/>
          <p:cNvPicPr/>
          <p:nvPr/>
        </p:nvPicPr>
        <p:blipFill>
          <a:blip r:embed="rId3"/>
          <a:stretch/>
        </p:blipFill>
        <p:spPr>
          <a:xfrm>
            <a:off x="7430400" y="134640"/>
            <a:ext cx="3682440" cy="498600"/>
          </a:xfrm>
          <a:prstGeom prst="rect">
            <a:avLst/>
          </a:prstGeom>
          <a:ln w="0">
            <a:noFill/>
          </a:ln>
        </p:spPr>
      </p:pic>
      <p:sp>
        <p:nvSpPr>
          <p:cNvPr id="5" name="CustomShape 4"/>
          <p:cNvSpPr/>
          <p:nvPr/>
        </p:nvSpPr>
        <p:spPr>
          <a:xfrm>
            <a:off x="912240" y="1268280"/>
            <a:ext cx="91926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25760" cy="6834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68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a:t>
            </a:r>
            <a:r>
              <a:rPr b="0" lang="de-DE" sz="1800" spc="-1" strike="noStrike">
                <a:solidFill>
                  <a:srgbClr val="000000"/>
                </a:solidFill>
                <a:latin typeface="Arial"/>
              </a:rPr>
              <a:t>edit the </a:t>
            </a:r>
            <a:r>
              <a:rPr b="0" lang="de-DE" sz="1800" spc="-1" strike="noStrike">
                <a:solidFill>
                  <a:srgbClr val="000000"/>
                </a:solidFill>
                <a:latin typeface="Arial"/>
              </a:rPr>
              <a:t>title text </a:t>
            </a:r>
            <a:r>
              <a:rPr b="0" lang="de-DE" sz="1800" spc="-1" strike="noStrike">
                <a:solidFill>
                  <a:srgbClr val="000000"/>
                </a:solidFill>
                <a:latin typeface="Arial"/>
              </a:rPr>
              <a:t>format</a:t>
            </a:r>
            <a:endParaRPr b="0" lang="de-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5760" cy="6834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42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D71A0A-0B3B-44D0-B36D-34EFFF735E8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1926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6600" cy="546480"/>
          </a:xfrm>
          <a:prstGeom prst="rect">
            <a:avLst/>
          </a:prstGeom>
          <a:ln w="0">
            <a:noFill/>
          </a:ln>
        </p:spPr>
      </p:pic>
      <p:pic>
        <p:nvPicPr>
          <p:cNvPr id="50" name="Grafik 2" descr=""/>
          <p:cNvPicPr/>
          <p:nvPr/>
        </p:nvPicPr>
        <p:blipFill>
          <a:blip r:embed="rId3"/>
          <a:stretch/>
        </p:blipFill>
        <p:spPr>
          <a:xfrm>
            <a:off x="7430400" y="134640"/>
            <a:ext cx="3682440" cy="498600"/>
          </a:xfrm>
          <a:prstGeom prst="rect">
            <a:avLst/>
          </a:prstGeom>
          <a:ln w="0">
            <a:noFill/>
          </a:ln>
        </p:spPr>
      </p:pic>
      <p:sp>
        <p:nvSpPr>
          <p:cNvPr id="51" name="CustomShape 4"/>
          <p:cNvSpPr/>
          <p:nvPr/>
        </p:nvSpPr>
        <p:spPr>
          <a:xfrm>
            <a:off x="11444760" y="0"/>
            <a:ext cx="725760" cy="6834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42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55C30B9-027A-4FB1-B027-23A72CE46D8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68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a:t>
            </a:r>
            <a:r>
              <a:rPr b="0" lang="de-DE" sz="1800" spc="-1" strike="noStrike">
                <a:solidFill>
                  <a:srgbClr val="000000"/>
                </a:solidFill>
                <a:latin typeface="Arial"/>
              </a:rPr>
              <a:t>edit the </a:t>
            </a:r>
            <a:r>
              <a:rPr b="0" lang="de-DE" sz="1800" spc="-1" strike="noStrike">
                <a:solidFill>
                  <a:srgbClr val="000000"/>
                </a:solidFill>
                <a:latin typeface="Arial"/>
              </a:rPr>
              <a:t>title text </a:t>
            </a:r>
            <a:r>
              <a:rPr b="0" lang="de-DE" sz="1800" spc="-1" strike="noStrike">
                <a:solidFill>
                  <a:srgbClr val="000000"/>
                </a:solidFill>
                <a:latin typeface="Arial"/>
              </a:rPr>
              <a:t>format</a:t>
            </a:r>
            <a:endParaRPr b="0" lang="de-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6642720"/>
            <a:ext cx="12168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2" name="CustomShape 2"/>
          <p:cNvSpPr/>
          <p:nvPr/>
        </p:nvSpPr>
        <p:spPr>
          <a:xfrm>
            <a:off x="11438640" y="6453360"/>
            <a:ext cx="750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58E0FEE-4BAA-42E5-BB9B-D9CA4C3C93B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3"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4" name="Picture 19" descr="Logo_TUC_de_RGB"/>
          <p:cNvPicPr/>
          <p:nvPr/>
        </p:nvPicPr>
        <p:blipFill>
          <a:blip r:embed="rId2"/>
          <a:stretch/>
        </p:blipFill>
        <p:spPr>
          <a:xfrm>
            <a:off x="0" y="0"/>
            <a:ext cx="3044160" cy="554040"/>
          </a:xfrm>
          <a:prstGeom prst="rect">
            <a:avLst/>
          </a:prstGeom>
          <a:ln w="0">
            <a:noFill/>
          </a:ln>
        </p:spPr>
      </p:pic>
      <p:pic>
        <p:nvPicPr>
          <p:cNvPr id="135" name="Grafik 2" descr=""/>
          <p:cNvPicPr/>
          <p:nvPr/>
        </p:nvPicPr>
        <p:blipFill>
          <a:blip r:embed="rId3"/>
          <a:stretch/>
        </p:blipFill>
        <p:spPr>
          <a:xfrm>
            <a:off x="7430400" y="134640"/>
            <a:ext cx="3690000" cy="506160"/>
          </a:xfrm>
          <a:prstGeom prst="rect">
            <a:avLst/>
          </a:prstGeom>
          <a:ln w="0">
            <a:noFill/>
          </a:ln>
        </p:spPr>
      </p:pic>
      <p:sp>
        <p:nvSpPr>
          <p:cNvPr id="136"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7" name="CustomShape 5"/>
          <p:cNvSpPr/>
          <p:nvPr/>
        </p:nvSpPr>
        <p:spPr>
          <a:xfrm>
            <a:off x="11438640" y="6453360"/>
            <a:ext cx="750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8D3963E-689A-44E5-88A5-DBE3BC3A8B7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8" name="CustomShape 6"/>
          <p:cNvSpPr/>
          <p:nvPr/>
        </p:nvSpPr>
        <p:spPr>
          <a:xfrm>
            <a:off x="0" y="6642720"/>
            <a:ext cx="12168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3600" cy="6832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78" name="CustomShape 2"/>
          <p:cNvSpPr/>
          <p:nvPr/>
        </p:nvSpPr>
        <p:spPr>
          <a:xfrm>
            <a:off x="11438640" y="6453360"/>
            <a:ext cx="7405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ABA827E-1DFC-493C-A8B0-2FFDAFA6BAF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9" name="CustomShape 3"/>
          <p:cNvSpPr/>
          <p:nvPr/>
        </p:nvSpPr>
        <p:spPr>
          <a:xfrm>
            <a:off x="912240" y="1268280"/>
            <a:ext cx="919044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0" name="Picture 19" descr="Logo_TUC_de_RGB"/>
          <p:cNvPicPr/>
          <p:nvPr/>
        </p:nvPicPr>
        <p:blipFill>
          <a:blip r:embed="rId2"/>
          <a:stretch/>
        </p:blipFill>
        <p:spPr>
          <a:xfrm>
            <a:off x="0" y="0"/>
            <a:ext cx="3034440" cy="544320"/>
          </a:xfrm>
          <a:prstGeom prst="rect">
            <a:avLst/>
          </a:prstGeom>
          <a:ln w="0">
            <a:noFill/>
          </a:ln>
        </p:spPr>
      </p:pic>
      <p:pic>
        <p:nvPicPr>
          <p:cNvPr id="181" name="Grafik 2" descr=""/>
          <p:cNvPicPr/>
          <p:nvPr/>
        </p:nvPicPr>
        <p:blipFill>
          <a:blip r:embed="rId3"/>
          <a:stretch/>
        </p:blipFill>
        <p:spPr>
          <a:xfrm>
            <a:off x="7430400" y="134640"/>
            <a:ext cx="3680280" cy="496440"/>
          </a:xfrm>
          <a:prstGeom prst="rect">
            <a:avLst/>
          </a:prstGeom>
          <a:ln w="0">
            <a:noFill/>
          </a:ln>
        </p:spPr>
      </p:pic>
      <p:sp>
        <p:nvSpPr>
          <p:cNvPr id="182" name="CustomShape 4"/>
          <p:cNvSpPr/>
          <p:nvPr/>
        </p:nvSpPr>
        <p:spPr>
          <a:xfrm>
            <a:off x="912240" y="1268280"/>
            <a:ext cx="919044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3" name="CustomShape 5"/>
          <p:cNvSpPr/>
          <p:nvPr/>
        </p:nvSpPr>
        <p:spPr>
          <a:xfrm>
            <a:off x="11444760" y="0"/>
            <a:ext cx="723600" cy="6832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4" name="CustomShape 6"/>
          <p:cNvSpPr/>
          <p:nvPr/>
        </p:nvSpPr>
        <p:spPr>
          <a:xfrm>
            <a:off x="0" y="6642720"/>
            <a:ext cx="12166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1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815QR"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27400" y="1412640"/>
            <a:ext cx="10345680" cy="1132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230" name="CustomShape 2"/>
          <p:cNvSpPr/>
          <p:nvPr/>
        </p:nvSpPr>
        <p:spPr>
          <a:xfrm>
            <a:off x="527400" y="2852640"/>
            <a:ext cx="10345680" cy="2352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Circular Economy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t>
            </a:r>
            <a:r>
              <a:rPr b="0" lang="de-DE" sz="1600" spc="-1" strike="noStrike">
                <a:solidFill>
                  <a:srgbClr val="000000"/>
                </a:solidFill>
                <a:latin typeface="DejaVu Sans"/>
                <a:ea typeface="DejaVu Sans"/>
              </a:rPr>
              <a:t>Anant Sujatanagarjuna</a:t>
            </a:r>
            <a:br>
              <a:rPr sz="1600"/>
            </a:br>
            <a:r>
              <a:rPr b="0" lang="en-US" sz="1600" spc="-1" strike="noStrike">
                <a:solidFill>
                  <a:srgbClr val="000000"/>
                </a:solidFill>
                <a:latin typeface="DejaVu Sans"/>
                <a:ea typeface="DejaVu Sans"/>
              </a:rPr>
              <a:t>M.A. Theresa Sommer</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54"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255" name="CustomShape 3"/>
          <p:cNvSpPr/>
          <p:nvPr/>
        </p:nvSpPr>
        <p:spPr>
          <a:xfrm>
            <a:off x="432720" y="1148040"/>
            <a:ext cx="10346040" cy="486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
        <p:nvSpPr>
          <p:cNvPr id="256" name="CustomShape 4"/>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57" name="CustomShape 5"/>
          <p:cNvSpPr/>
          <p:nvPr/>
        </p:nvSpPr>
        <p:spPr>
          <a:xfrm>
            <a:off x="263520" y="6492240"/>
            <a:ext cx="10791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59" name="CustomShape 2"/>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260" name="CustomShape 3"/>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GB" sz="2200" spc="-1" strike="noStrike">
              <a:solidFill>
                <a:srgbClr val="000000"/>
              </a:solidFill>
              <a:latin typeface="Arial"/>
            </a:endParaRPr>
          </a:p>
        </p:txBody>
      </p:sp>
      <p:sp>
        <p:nvSpPr>
          <p:cNvPr id="261" name="CustomShape 4"/>
          <p:cNvSpPr/>
          <p:nvPr/>
        </p:nvSpPr>
        <p:spPr>
          <a:xfrm>
            <a:off x="335520" y="310896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263520" y="641160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63" name="CustomShape 2"/>
          <p:cNvSpPr/>
          <p:nvPr/>
        </p:nvSpPr>
        <p:spPr>
          <a:xfrm>
            <a:off x="7866360" y="1459440"/>
            <a:ext cx="3209400" cy="46681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64" name="Grafik 275" descr=""/>
          <p:cNvPicPr/>
          <p:nvPr/>
        </p:nvPicPr>
        <p:blipFill>
          <a:blip r:embed="rId1"/>
          <a:stretch/>
        </p:blipFill>
        <p:spPr>
          <a:xfrm>
            <a:off x="290880" y="2299320"/>
            <a:ext cx="11334960" cy="2719800"/>
          </a:xfrm>
          <a:prstGeom prst="rect">
            <a:avLst/>
          </a:prstGeom>
          <a:ln w="0">
            <a:noFill/>
          </a:ln>
        </p:spPr>
      </p:pic>
      <p:sp>
        <p:nvSpPr>
          <p:cNvPr id="265" name="CustomShape 3"/>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66" name="CustomShape 4"/>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68" name="CustomShape 2"/>
          <p:cNvSpPr/>
          <p:nvPr/>
        </p:nvSpPr>
        <p:spPr>
          <a:xfrm>
            <a:off x="335520" y="1268640"/>
            <a:ext cx="10739160" cy="502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GB" sz="1800" spc="-1" strike="noStrike">
              <a:solidFill>
                <a:srgbClr val="000000"/>
              </a:solidFill>
              <a:latin typeface="Arial"/>
            </a:endParaRPr>
          </a:p>
        </p:txBody>
      </p:sp>
      <p:sp>
        <p:nvSpPr>
          <p:cNvPr id="269" name="CustomShape 3"/>
          <p:cNvSpPr/>
          <p:nvPr/>
        </p:nvSpPr>
        <p:spPr>
          <a:xfrm>
            <a:off x="335520" y="2859120"/>
            <a:ext cx="10570680" cy="1869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72" name="CustomShape 2"/>
          <p:cNvSpPr/>
          <p:nvPr/>
        </p:nvSpPr>
        <p:spPr>
          <a:xfrm>
            <a:off x="335520" y="1268640"/>
            <a:ext cx="10739160" cy="502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GB" sz="1800" spc="-1" strike="noStrike">
              <a:solidFill>
                <a:srgbClr val="000000"/>
              </a:solidFill>
              <a:latin typeface="Arial"/>
            </a:endParaRPr>
          </a:p>
        </p:txBody>
      </p:sp>
      <p:sp>
        <p:nvSpPr>
          <p:cNvPr id="273" name="CustomShape 3"/>
          <p:cNvSpPr/>
          <p:nvPr/>
        </p:nvSpPr>
        <p:spPr>
          <a:xfrm>
            <a:off x="335520" y="2859120"/>
            <a:ext cx="10570680" cy="1869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4"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1268640"/>
            <a:ext cx="10740240" cy="5027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GB" sz="1800" spc="-1" strike="noStrike">
              <a:solidFill>
                <a:srgbClr val="000000"/>
              </a:solidFill>
              <a:latin typeface="Arial"/>
            </a:endParaRPr>
          </a:p>
        </p:txBody>
      </p:sp>
      <p:sp>
        <p:nvSpPr>
          <p:cNvPr id="276" name="CustomShape 2"/>
          <p:cNvSpPr/>
          <p:nvPr/>
        </p:nvSpPr>
        <p:spPr>
          <a:xfrm>
            <a:off x="335520" y="2859120"/>
            <a:ext cx="1057176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7" name="CustomShape 3"/>
          <p:cNvSpPr/>
          <p:nvPr/>
        </p:nvSpPr>
        <p:spPr>
          <a:xfrm>
            <a:off x="263520" y="641160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278" name="CustomShape 4"/>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79" name="CustomShape 5"/>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263520" y="641160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81" name="Grafik 292" descr=""/>
          <p:cNvPicPr/>
          <p:nvPr/>
        </p:nvPicPr>
        <p:blipFill>
          <a:blip r:embed="rId1"/>
          <a:stretch/>
        </p:blipFill>
        <p:spPr>
          <a:xfrm>
            <a:off x="817560" y="1555560"/>
            <a:ext cx="9819360" cy="5320440"/>
          </a:xfrm>
          <a:prstGeom prst="rect">
            <a:avLst/>
          </a:prstGeom>
          <a:ln w="0">
            <a:noFill/>
          </a:ln>
        </p:spPr>
      </p:pic>
      <p:sp>
        <p:nvSpPr>
          <p:cNvPr id="282" name="CustomShape 2"/>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83" name="CustomShape 3"/>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85" name="CustomShape 2"/>
          <p:cNvSpPr/>
          <p:nvPr/>
        </p:nvSpPr>
        <p:spPr>
          <a:xfrm>
            <a:off x="263520" y="6411600"/>
            <a:ext cx="777240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86" name="Grafik 297" descr=""/>
          <p:cNvPicPr/>
          <p:nvPr/>
        </p:nvPicPr>
        <p:blipFill>
          <a:blip r:embed="rId3"/>
          <a:stretch/>
        </p:blipFill>
        <p:spPr>
          <a:xfrm>
            <a:off x="548640" y="1645920"/>
            <a:ext cx="5109480" cy="3829680"/>
          </a:xfrm>
          <a:prstGeom prst="rect">
            <a:avLst/>
          </a:prstGeom>
          <a:ln w="0">
            <a:noFill/>
          </a:ln>
        </p:spPr>
      </p:pic>
      <p:pic>
        <p:nvPicPr>
          <p:cNvPr id="287" name="Grafik 298" descr=""/>
          <p:cNvPicPr/>
          <p:nvPr/>
        </p:nvPicPr>
        <p:blipFill>
          <a:blip r:embed="rId4"/>
          <a:stretch/>
        </p:blipFill>
        <p:spPr>
          <a:xfrm>
            <a:off x="6035040" y="2661120"/>
            <a:ext cx="4944960" cy="3271680"/>
          </a:xfrm>
          <a:prstGeom prst="rect">
            <a:avLst/>
          </a:prstGeom>
          <a:ln w="0">
            <a:noFill/>
          </a:ln>
        </p:spPr>
      </p:pic>
      <p:sp>
        <p:nvSpPr>
          <p:cNvPr id="288"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90" name="CustomShape 2"/>
          <p:cNvSpPr/>
          <p:nvPr/>
        </p:nvSpPr>
        <p:spPr>
          <a:xfrm>
            <a:off x="263520" y="6411600"/>
            <a:ext cx="10871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291" name="Grafik 3_0" descr=""/>
          <p:cNvPicPr/>
          <p:nvPr/>
        </p:nvPicPr>
        <p:blipFill>
          <a:blip r:embed="rId2"/>
          <a:stretch/>
        </p:blipFill>
        <p:spPr>
          <a:xfrm>
            <a:off x="516600" y="1917360"/>
            <a:ext cx="5838480" cy="3009960"/>
          </a:xfrm>
          <a:prstGeom prst="rect">
            <a:avLst/>
          </a:prstGeom>
          <a:ln w="0">
            <a:noFill/>
          </a:ln>
        </p:spPr>
      </p:pic>
      <p:pic>
        <p:nvPicPr>
          <p:cNvPr id="292" name="Grafik 303" descr=""/>
          <p:cNvPicPr/>
          <p:nvPr/>
        </p:nvPicPr>
        <p:blipFill>
          <a:blip r:embed="rId3"/>
          <a:stretch/>
        </p:blipFill>
        <p:spPr>
          <a:xfrm>
            <a:off x="6701400" y="1674360"/>
            <a:ext cx="4510800" cy="3633840"/>
          </a:xfrm>
          <a:prstGeom prst="rect">
            <a:avLst/>
          </a:prstGeom>
          <a:ln w="0">
            <a:noFill/>
          </a:ln>
        </p:spPr>
      </p:pic>
      <p:sp>
        <p:nvSpPr>
          <p:cNvPr id="293"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95" name="CustomShape 2"/>
          <p:cNvSpPr/>
          <p:nvPr/>
        </p:nvSpPr>
        <p:spPr>
          <a:xfrm>
            <a:off x="335520" y="1268640"/>
            <a:ext cx="10739160" cy="502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296" name="CustomShape 3"/>
          <p:cNvSpPr/>
          <p:nvPr/>
        </p:nvSpPr>
        <p:spPr>
          <a:xfrm>
            <a:off x="865440" y="2859120"/>
            <a:ext cx="9918000" cy="1869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297" name="CustomShape 4"/>
          <p:cNvSpPr/>
          <p:nvPr/>
        </p:nvSpPr>
        <p:spPr>
          <a:xfrm>
            <a:off x="263520" y="6411600"/>
            <a:ext cx="10871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298" name="CustomShape 5"/>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32"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pic>
        <p:nvPicPr>
          <p:cNvPr id="300" name="Grafik 311" descr=""/>
          <p:cNvPicPr/>
          <p:nvPr/>
        </p:nvPicPr>
        <p:blipFill>
          <a:blip r:embed="rId1"/>
          <a:stretch/>
        </p:blipFill>
        <p:spPr>
          <a:xfrm>
            <a:off x="2514600" y="1734840"/>
            <a:ext cx="5297760" cy="3971160"/>
          </a:xfrm>
          <a:prstGeom prst="rect">
            <a:avLst/>
          </a:prstGeom>
          <a:ln w="0">
            <a:noFill/>
          </a:ln>
        </p:spPr>
      </p:pic>
      <p:sp>
        <p:nvSpPr>
          <p:cNvPr id="301" name="CustomShape 2"/>
          <p:cNvSpPr/>
          <p:nvPr/>
        </p:nvSpPr>
        <p:spPr>
          <a:xfrm>
            <a:off x="263520" y="6051600"/>
            <a:ext cx="10871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302"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04" name="CustomShape 2"/>
          <p:cNvSpPr/>
          <p:nvPr/>
        </p:nvSpPr>
        <p:spPr>
          <a:xfrm>
            <a:off x="335520" y="1268280"/>
            <a:ext cx="10626480" cy="502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305" name="CustomShape 3"/>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306" name="CustomShape 4"/>
          <p:cNvSpPr/>
          <p:nvPr/>
        </p:nvSpPr>
        <p:spPr>
          <a:xfrm>
            <a:off x="335520" y="5943600"/>
            <a:ext cx="3463920" cy="1077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1268640"/>
            <a:ext cx="10740240" cy="5027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GB" sz="2800" spc="-1" strike="noStrike">
              <a:solidFill>
                <a:srgbClr val="000000"/>
              </a:solidFill>
              <a:latin typeface="Arial"/>
            </a:endParaRPr>
          </a:p>
        </p:txBody>
      </p:sp>
      <p:sp>
        <p:nvSpPr>
          <p:cNvPr id="308" name="CustomShape 2"/>
          <p:cNvSpPr/>
          <p:nvPr/>
        </p:nvSpPr>
        <p:spPr>
          <a:xfrm>
            <a:off x="3526920" y="2859120"/>
            <a:ext cx="434304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263520" y="6415200"/>
            <a:ext cx="646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10" name="Grafik 321" descr=""/>
          <p:cNvPicPr/>
          <p:nvPr/>
        </p:nvPicPr>
        <p:blipFill>
          <a:blip r:embed="rId1"/>
          <a:stretch/>
        </p:blipFill>
        <p:spPr>
          <a:xfrm>
            <a:off x="343800" y="1749240"/>
            <a:ext cx="11301840" cy="3727440"/>
          </a:xfrm>
          <a:prstGeom prst="rect">
            <a:avLst/>
          </a:prstGeom>
          <a:ln w="0">
            <a:noFill/>
          </a:ln>
        </p:spPr>
      </p:pic>
      <p:sp>
        <p:nvSpPr>
          <p:cNvPr id="311"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GB" sz="2200" spc="-1" strike="noStrike">
              <a:solidFill>
                <a:srgbClr val="000000"/>
              </a:solidFill>
              <a:latin typeface="Arial"/>
            </a:endParaRPr>
          </a:p>
        </p:txBody>
      </p:sp>
      <p:sp>
        <p:nvSpPr>
          <p:cNvPr id="312" name="CustomShape 3"/>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14" name="CustomShape 2"/>
          <p:cNvSpPr/>
          <p:nvPr/>
        </p:nvSpPr>
        <p:spPr>
          <a:xfrm>
            <a:off x="335520" y="1268280"/>
            <a:ext cx="10732680" cy="5020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Therefore:</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Consume less</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Make stuff last longer</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GB" sz="1800" spc="-1" strike="noStrike">
              <a:solidFill>
                <a:srgbClr val="000000"/>
              </a:solidFill>
              <a:latin typeface="Arial"/>
            </a:endParaRPr>
          </a:p>
        </p:txBody>
      </p:sp>
      <p:sp>
        <p:nvSpPr>
          <p:cNvPr id="315"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17" name="CustomShape 2"/>
          <p:cNvSpPr/>
          <p:nvPr/>
        </p:nvSpPr>
        <p:spPr>
          <a:xfrm>
            <a:off x="335520" y="1268280"/>
            <a:ext cx="10732680" cy="5020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GB" sz="1800" spc="-1" strike="noStrike">
              <a:solidFill>
                <a:srgbClr val="000000"/>
              </a:solidFill>
              <a:latin typeface="Arial"/>
            </a:endParaRPr>
          </a:p>
        </p:txBody>
      </p:sp>
      <p:sp>
        <p:nvSpPr>
          <p:cNvPr id="318"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The Circular economy</a:t>
            </a:r>
            <a:endParaRPr b="0" lang="en-GB" sz="3000" spc="-1" strike="noStrike">
              <a:solidFill>
                <a:srgbClr val="000000"/>
              </a:solidFill>
              <a:latin typeface="Arial"/>
            </a:endParaRPr>
          </a:p>
        </p:txBody>
      </p:sp>
      <p:sp>
        <p:nvSpPr>
          <p:cNvPr id="320"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322" name="CustomShape 2"/>
          <p:cNvSpPr/>
          <p:nvPr/>
        </p:nvSpPr>
        <p:spPr>
          <a:xfrm>
            <a:off x="263520" y="6411600"/>
            <a:ext cx="1042740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323" name="Grafik 334" descr=""/>
          <p:cNvPicPr/>
          <p:nvPr/>
        </p:nvPicPr>
        <p:blipFill>
          <a:blip r:embed="rId2"/>
          <a:stretch/>
        </p:blipFill>
        <p:spPr>
          <a:xfrm>
            <a:off x="2772000" y="670680"/>
            <a:ext cx="6610320" cy="66193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263520" y="6411600"/>
            <a:ext cx="9114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325" name="CustomShape 2"/>
          <p:cNvSpPr/>
          <p:nvPr/>
        </p:nvSpPr>
        <p:spPr>
          <a:xfrm>
            <a:off x="349200" y="1600200"/>
            <a:ext cx="9591480" cy="341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
        <p:nvSpPr>
          <p:cNvPr id="326"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27"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263520" y="6381000"/>
            <a:ext cx="75506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329" name="CustomShape 2"/>
          <p:cNvSpPr/>
          <p:nvPr/>
        </p:nvSpPr>
        <p:spPr>
          <a:xfrm>
            <a:off x="419760" y="1655280"/>
            <a:ext cx="10568880" cy="198504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330"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31"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News/Updates</a:t>
            </a:r>
            <a:endParaRPr b="0" lang="en-GB" sz="3000" spc="-1" strike="noStrike">
              <a:solidFill>
                <a:srgbClr val="000000"/>
              </a:solidFill>
              <a:latin typeface="Arial"/>
            </a:endParaRPr>
          </a:p>
        </p:txBody>
      </p:sp>
      <p:sp>
        <p:nvSpPr>
          <p:cNvPr id="234"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263520" y="6129000"/>
            <a:ext cx="75506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333" name="CustomShape 2"/>
          <p:cNvSpPr/>
          <p:nvPr/>
        </p:nvSpPr>
        <p:spPr>
          <a:xfrm>
            <a:off x="419760" y="1655280"/>
            <a:ext cx="10568880" cy="198504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334" name="CustomShape 3"/>
          <p:cNvSpPr/>
          <p:nvPr/>
        </p:nvSpPr>
        <p:spPr>
          <a:xfrm>
            <a:off x="419760" y="3995280"/>
            <a:ext cx="10568880" cy="14763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
        <p:nvSpPr>
          <p:cNvPr id="335" name="CustomShape 4"/>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36" name="CustomShape 5"/>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2859120"/>
            <a:ext cx="10568880" cy="1469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38"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39"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(Industrial) Economy</a:t>
            </a:r>
            <a:endParaRPr b="0" lang="en-GB" sz="2400" spc="-1" strike="noStrike">
              <a:solidFill>
                <a:srgbClr val="000000"/>
              </a:solidFill>
              <a:latin typeface="Arial"/>
            </a:endParaRPr>
          </a:p>
        </p:txBody>
      </p:sp>
      <p:sp>
        <p:nvSpPr>
          <p:cNvPr id="340"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2859120"/>
            <a:ext cx="10568880" cy="1012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342" name="CustomShape 2"/>
          <p:cNvSpPr/>
          <p:nvPr/>
        </p:nvSpPr>
        <p:spPr>
          <a:xfrm>
            <a:off x="263520" y="6411600"/>
            <a:ext cx="10465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
        <p:nvSpPr>
          <p:cNvPr id="343"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44"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46" name="Grafik 357" descr=""/>
          <p:cNvPicPr/>
          <p:nvPr/>
        </p:nvPicPr>
        <p:blipFill>
          <a:blip r:embed="rId1"/>
          <a:stretch/>
        </p:blipFill>
        <p:spPr>
          <a:xfrm>
            <a:off x="2549160" y="1371600"/>
            <a:ext cx="6819120" cy="5140800"/>
          </a:xfrm>
          <a:prstGeom prst="rect">
            <a:avLst/>
          </a:prstGeom>
          <a:ln w="0">
            <a:noFill/>
          </a:ln>
        </p:spPr>
      </p:pic>
      <p:sp>
        <p:nvSpPr>
          <p:cNvPr id="347" name="CustomShape 2"/>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48"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0" name="CustomShape 2"/>
          <p:cNvSpPr/>
          <p:nvPr/>
        </p:nvSpPr>
        <p:spPr>
          <a:xfrm>
            <a:off x="335520" y="1268280"/>
            <a:ext cx="4217040" cy="5024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351" name="Grafik 362" descr=""/>
          <p:cNvPicPr/>
          <p:nvPr/>
        </p:nvPicPr>
        <p:blipFill>
          <a:blip r:embed="rId1"/>
          <a:stretch/>
        </p:blipFill>
        <p:spPr>
          <a:xfrm>
            <a:off x="4983120" y="360000"/>
            <a:ext cx="7125840" cy="6120000"/>
          </a:xfrm>
          <a:prstGeom prst="rect">
            <a:avLst/>
          </a:prstGeom>
          <a:ln w="0">
            <a:noFill/>
          </a:ln>
        </p:spPr>
      </p:pic>
      <p:sp>
        <p:nvSpPr>
          <p:cNvPr id="352"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53"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1268280"/>
            <a:ext cx="4217040" cy="5024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355"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56" name="Grafik 367" descr=""/>
          <p:cNvPicPr/>
          <p:nvPr/>
        </p:nvPicPr>
        <p:blipFill>
          <a:blip r:embed="rId1"/>
          <a:stretch/>
        </p:blipFill>
        <p:spPr>
          <a:xfrm>
            <a:off x="4983120" y="360000"/>
            <a:ext cx="7126200" cy="6117840"/>
          </a:xfrm>
          <a:prstGeom prst="rect">
            <a:avLst/>
          </a:prstGeom>
          <a:ln w="0">
            <a:noFill/>
          </a:ln>
        </p:spPr>
      </p:pic>
      <p:sp>
        <p:nvSpPr>
          <p:cNvPr id="357"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58"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Grafik 370" descr=""/>
          <p:cNvPicPr/>
          <p:nvPr/>
        </p:nvPicPr>
        <p:blipFill>
          <a:blip r:embed="rId1"/>
          <a:stretch/>
        </p:blipFill>
        <p:spPr>
          <a:xfrm>
            <a:off x="1753920" y="1262520"/>
            <a:ext cx="8219880" cy="5096160"/>
          </a:xfrm>
          <a:prstGeom prst="rect">
            <a:avLst/>
          </a:prstGeom>
          <a:ln w="0">
            <a:noFill/>
          </a:ln>
        </p:spPr>
      </p:pic>
      <p:sp>
        <p:nvSpPr>
          <p:cNvPr id="360" name="CustomShape 1"/>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1" name="CustomShape 2"/>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62"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35520" y="1679400"/>
            <a:ext cx="5180400" cy="472176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364" name="Grafik 375" descr=""/>
          <p:cNvPicPr/>
          <p:nvPr/>
        </p:nvPicPr>
        <p:blipFill>
          <a:blip r:embed="rId1"/>
          <a:stretch/>
        </p:blipFill>
        <p:spPr>
          <a:xfrm>
            <a:off x="5525640" y="1679400"/>
            <a:ext cx="5933880" cy="4812120"/>
          </a:xfrm>
          <a:prstGeom prst="rect">
            <a:avLst/>
          </a:prstGeom>
          <a:ln w="0">
            <a:noFill/>
          </a:ln>
        </p:spPr>
      </p:pic>
      <p:sp>
        <p:nvSpPr>
          <p:cNvPr id="365"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6" name="CustomShape 3"/>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67" name="CustomShape 4"/>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Grafik 379" descr=""/>
          <p:cNvPicPr/>
          <p:nvPr/>
        </p:nvPicPr>
        <p:blipFill>
          <a:blip r:embed="rId1"/>
          <a:stretch/>
        </p:blipFill>
        <p:spPr>
          <a:xfrm>
            <a:off x="1828800" y="1786320"/>
            <a:ext cx="8219880" cy="4615560"/>
          </a:xfrm>
          <a:prstGeom prst="rect">
            <a:avLst/>
          </a:prstGeom>
          <a:ln w="0">
            <a:noFill/>
          </a:ln>
        </p:spPr>
      </p:pic>
      <p:sp>
        <p:nvSpPr>
          <p:cNvPr id="369" name="CustomShape 1"/>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0" name="CustomShape 2"/>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71"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73" name="CustomShape 2"/>
          <p:cNvSpPr/>
          <p:nvPr/>
        </p:nvSpPr>
        <p:spPr>
          <a:xfrm>
            <a:off x="432720" y="1148040"/>
            <a:ext cx="10337400" cy="478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Business Model Characteristics</a:t>
            </a:r>
            <a:endParaRPr b="0" lang="en-GB" sz="2200" spc="-1" strike="noStrike">
              <a:solidFill>
                <a:srgbClr val="000000"/>
              </a:solidFill>
              <a:latin typeface="Arial"/>
            </a:endParaRPr>
          </a:p>
        </p:txBody>
      </p:sp>
      <p:sp>
        <p:nvSpPr>
          <p:cNvPr id="374" name="CustomShape 3"/>
          <p:cNvSpPr/>
          <p:nvPr/>
        </p:nvSpPr>
        <p:spPr>
          <a:xfrm>
            <a:off x="263520" y="6411600"/>
            <a:ext cx="9790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5" name="CustomShape 4"/>
          <p:cNvSpPr/>
          <p:nvPr/>
        </p:nvSpPr>
        <p:spPr>
          <a:xfrm>
            <a:off x="3291480" y="5886360"/>
            <a:ext cx="25020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376" name="Grafik 387" descr=""/>
          <p:cNvPicPr/>
          <p:nvPr/>
        </p:nvPicPr>
        <p:blipFill>
          <a:blip r:embed="rId2"/>
          <a:stretch/>
        </p:blipFill>
        <p:spPr>
          <a:xfrm>
            <a:off x="1371600" y="1965960"/>
            <a:ext cx="8987760" cy="35168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5"/>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Arial Unicode MS"/>
                <a:ea typeface="DejaVu Sans"/>
              </a:rPr>
              <a:t>Course Evaluation</a:t>
            </a:r>
            <a:endParaRPr b="0" lang="en-GB" sz="2400" spc="-1" strike="noStrike">
              <a:solidFill>
                <a:srgbClr val="000000"/>
              </a:solidFill>
              <a:latin typeface="Arial"/>
            </a:endParaRPr>
          </a:p>
        </p:txBody>
      </p:sp>
      <p:sp>
        <p:nvSpPr>
          <p:cNvPr id="236" name="CustomShape 16"/>
          <p:cNvSpPr/>
          <p:nvPr/>
        </p:nvSpPr>
        <p:spPr>
          <a:xfrm>
            <a:off x="487800" y="142092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Arial"/>
                <a:ea typeface="DejaVu Sans"/>
              </a:rPr>
              <a:t>Link: </a:t>
            </a:r>
            <a:r>
              <a:rPr b="0" lang="de-DE" sz="1800" spc="-1" strike="noStrike" u="sng">
                <a:solidFill>
                  <a:srgbClr val="0000ff"/>
                </a:solidFill>
                <a:uFillTx/>
                <a:latin typeface="Arial"/>
                <a:ea typeface="DejaVu Sans"/>
                <a:hlinkClick r:id="rId1"/>
              </a:rPr>
              <a:t>Click Me</a:t>
            </a:r>
            <a:r>
              <a:rPr b="0" lang="de-DE" sz="1800" spc="-1" strike="noStrike">
                <a:solidFill>
                  <a:srgbClr val="000000"/>
                </a:solidFill>
                <a:latin typeface="Arial"/>
                <a:ea typeface="DejaVu Sans"/>
              </a:rPr>
              <a:t>	</a:t>
            </a:r>
            <a:r>
              <a:rPr b="0" lang="de-DE" sz="1800" spc="-1" strike="noStrike">
                <a:solidFill>
                  <a:srgbClr val="000000"/>
                </a:solidFill>
                <a:latin typeface="Arial"/>
                <a:ea typeface="DejaVu Sans"/>
              </a:rPr>
              <a:t> </a:t>
            </a:r>
            <a:endParaRPr b="0" lang="en-GB" sz="1800" spc="-1" strike="noStrike">
              <a:solidFill>
                <a:srgbClr val="000000"/>
              </a:solidFill>
              <a:latin typeface="Arial"/>
            </a:endParaRPr>
          </a:p>
        </p:txBody>
      </p:sp>
      <p:pic>
        <p:nvPicPr>
          <p:cNvPr id="237" name="Picture 1" descr="part1"/>
          <p:cNvPicPr/>
          <p:nvPr/>
        </p:nvPicPr>
        <p:blipFill>
          <a:blip r:embed="rId2"/>
          <a:stretch/>
        </p:blipFill>
        <p:spPr>
          <a:xfrm>
            <a:off x="6108840" y="1420920"/>
            <a:ext cx="4618800" cy="46188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78" name="CustomShape 2"/>
          <p:cNvSpPr/>
          <p:nvPr/>
        </p:nvSpPr>
        <p:spPr>
          <a:xfrm>
            <a:off x="263520" y="6411600"/>
            <a:ext cx="9790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79" name="Grafik 390" descr=""/>
          <p:cNvPicPr/>
          <p:nvPr/>
        </p:nvPicPr>
        <p:blipFill>
          <a:blip r:embed="rId2"/>
          <a:stretch/>
        </p:blipFill>
        <p:spPr>
          <a:xfrm>
            <a:off x="2514600" y="1371600"/>
            <a:ext cx="6746760" cy="49820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Performance Economy</a:t>
            </a:r>
            <a:endParaRPr b="0" lang="en-GB" sz="3000" spc="-1" strike="noStrike">
              <a:solidFill>
                <a:srgbClr val="000000"/>
              </a:solidFill>
              <a:latin typeface="Arial"/>
            </a:endParaRPr>
          </a:p>
        </p:txBody>
      </p:sp>
      <p:sp>
        <p:nvSpPr>
          <p:cNvPr id="381"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383" name="Grafik 394" descr=""/>
          <p:cNvPicPr/>
          <p:nvPr/>
        </p:nvPicPr>
        <p:blipFill>
          <a:blip r:embed="rId1"/>
          <a:stretch/>
        </p:blipFill>
        <p:spPr>
          <a:xfrm>
            <a:off x="2244960" y="1006920"/>
            <a:ext cx="6889320" cy="5155560"/>
          </a:xfrm>
          <a:prstGeom prst="rect">
            <a:avLst/>
          </a:prstGeom>
          <a:ln w="0">
            <a:noFill/>
          </a:ln>
        </p:spPr>
      </p:pic>
      <p:sp>
        <p:nvSpPr>
          <p:cNvPr id="384"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6" name="CustomShape 2"/>
          <p:cNvSpPr/>
          <p:nvPr/>
        </p:nvSpPr>
        <p:spPr>
          <a:xfrm>
            <a:off x="335520" y="2859120"/>
            <a:ext cx="10568880" cy="1469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87" name="CustomShape 3"/>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9"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90" name="CustomShape 3"/>
          <p:cNvSpPr/>
          <p:nvPr/>
        </p:nvSpPr>
        <p:spPr>
          <a:xfrm>
            <a:off x="335520" y="1828800"/>
            <a:ext cx="10737360" cy="43286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92"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93" name="CustomShape 3"/>
          <p:cNvSpPr/>
          <p:nvPr/>
        </p:nvSpPr>
        <p:spPr>
          <a:xfrm>
            <a:off x="335520" y="1828800"/>
            <a:ext cx="10737360" cy="43286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95"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96" name="CustomShape 3"/>
          <p:cNvSpPr/>
          <p:nvPr/>
        </p:nvSpPr>
        <p:spPr>
          <a:xfrm>
            <a:off x="335520" y="1828800"/>
            <a:ext cx="10737360" cy="43286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8684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98"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99" name="CustomShape 3"/>
          <p:cNvSpPr/>
          <p:nvPr/>
        </p:nvSpPr>
        <p:spPr>
          <a:xfrm>
            <a:off x="335520" y="1571400"/>
            <a:ext cx="4233240" cy="47217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400" name="Grafik 411" descr=""/>
          <p:cNvPicPr/>
          <p:nvPr/>
        </p:nvPicPr>
        <p:blipFill>
          <a:blip r:embed="rId1"/>
          <a:stretch/>
        </p:blipFill>
        <p:spPr>
          <a:xfrm>
            <a:off x="4173120" y="703800"/>
            <a:ext cx="7416360" cy="50500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02"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03" name="CustomShape 3"/>
          <p:cNvSpPr/>
          <p:nvPr/>
        </p:nvSpPr>
        <p:spPr>
          <a:xfrm>
            <a:off x="335520" y="1571400"/>
            <a:ext cx="4233240" cy="47217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404" name="Grafik 415" descr=""/>
          <p:cNvPicPr/>
          <p:nvPr/>
        </p:nvPicPr>
        <p:blipFill>
          <a:blip r:embed="rId1"/>
          <a:stretch/>
        </p:blipFill>
        <p:spPr>
          <a:xfrm>
            <a:off x="4173120" y="704160"/>
            <a:ext cx="7416360" cy="50500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06" name="CustomShape 2"/>
          <p:cNvSpPr/>
          <p:nvPr/>
        </p:nvSpPr>
        <p:spPr>
          <a:xfrm>
            <a:off x="263520" y="6411600"/>
            <a:ext cx="646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07" name="CustomShape 3"/>
          <p:cNvSpPr/>
          <p:nvPr/>
        </p:nvSpPr>
        <p:spPr>
          <a:xfrm>
            <a:off x="335520" y="1571400"/>
            <a:ext cx="4233240" cy="47217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408" name="Grafik 419" descr=""/>
          <p:cNvPicPr/>
          <p:nvPr/>
        </p:nvPicPr>
        <p:blipFill>
          <a:blip r:embed="rId1"/>
          <a:stretch/>
        </p:blipFill>
        <p:spPr>
          <a:xfrm>
            <a:off x="4173120" y="704160"/>
            <a:ext cx="7416360" cy="5050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3"/>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ExerciseS E04 - E05</a:t>
            </a:r>
            <a:endParaRPr b="0" lang="en-GB" sz="3000" spc="-1" strike="noStrike">
              <a:solidFill>
                <a:srgbClr val="000000"/>
              </a:solidFill>
              <a:latin typeface="Arial"/>
            </a:endParaRPr>
          </a:p>
        </p:txBody>
      </p:sp>
      <p:sp>
        <p:nvSpPr>
          <p:cNvPr id="239" name="CustomShape 14"/>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410"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28360" cy="47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412" name="CustomShape 2"/>
          <p:cNvSpPr/>
          <p:nvPr/>
        </p:nvSpPr>
        <p:spPr>
          <a:xfrm>
            <a:off x="335520" y="1268640"/>
            <a:ext cx="10728360" cy="5015880"/>
          </a:xfrm>
          <a:prstGeom prst="rect">
            <a:avLst/>
          </a:prstGeom>
          <a:noFill/>
          <a:ln w="0">
            <a:noFill/>
          </a:ln>
        </p:spPr>
        <p:style>
          <a:lnRef idx="0"/>
          <a:fillRef idx="0"/>
          <a:effectRef idx="0"/>
          <a:fontRef idx="minor"/>
        </p:style>
        <p:txBody>
          <a:bodyPr lIns="90000" rIns="90000" tIns="45000" bIns="45000" anchor="ctr">
            <a:noAutofit/>
          </a:bodyPr>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GB" sz="3000" spc="-1" strike="noStrike">
              <a:solidFill>
                <a:srgbClr val="000000"/>
              </a:solidFill>
              <a:latin typeface="Arial"/>
            </a:endParaRPr>
          </a:p>
        </p:txBody>
      </p:sp>
      <p:sp>
        <p:nvSpPr>
          <p:cNvPr id="414"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28360" cy="47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416" name="CustomShape 2"/>
          <p:cNvSpPr/>
          <p:nvPr/>
        </p:nvSpPr>
        <p:spPr>
          <a:xfrm>
            <a:off x="335520" y="1268280"/>
            <a:ext cx="3272040" cy="5015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b="0" lang="en-GB" sz="1800" spc="-1" strike="noStrike">
              <a:solidFill>
                <a:srgbClr val="000000"/>
              </a:solidFill>
              <a:latin typeface="Arial"/>
            </a:endParaRPr>
          </a:p>
        </p:txBody>
      </p:sp>
      <p:sp>
        <p:nvSpPr>
          <p:cNvPr id="417" name="CustomShape 3"/>
          <p:cNvSpPr/>
          <p:nvPr/>
        </p:nvSpPr>
        <p:spPr>
          <a:xfrm>
            <a:off x="432720" y="1148040"/>
            <a:ext cx="10337400" cy="478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pic>
        <p:nvPicPr>
          <p:cNvPr id="418" name="Grafik 1" descr=""/>
          <p:cNvPicPr/>
          <p:nvPr/>
        </p:nvPicPr>
        <p:blipFill>
          <a:blip r:embed="rId1"/>
          <a:srcRect l="0" t="9604" r="0" b="0"/>
          <a:stretch/>
        </p:blipFill>
        <p:spPr>
          <a:xfrm>
            <a:off x="3937680" y="1626840"/>
            <a:ext cx="7250760" cy="4930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28360" cy="47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420" name="CustomShape 2"/>
          <p:cNvSpPr/>
          <p:nvPr/>
        </p:nvSpPr>
        <p:spPr>
          <a:xfrm>
            <a:off x="335520" y="1268280"/>
            <a:ext cx="10728360" cy="5015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and Foodsharing” </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GB" sz="1800" spc="-1" strike="noStrike">
              <a:solidFill>
                <a:srgbClr val="000000"/>
              </a:solidFill>
              <a:latin typeface="Arial"/>
            </a:endParaRPr>
          </a:p>
        </p:txBody>
      </p:sp>
      <p:sp>
        <p:nvSpPr>
          <p:cNvPr id="421" name="CustomShape 3"/>
          <p:cNvSpPr/>
          <p:nvPr/>
        </p:nvSpPr>
        <p:spPr>
          <a:xfrm>
            <a:off x="432720" y="1148040"/>
            <a:ext cx="10337400" cy="478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GB" sz="2400" spc="-1" strike="noStrike">
              <a:solidFill>
                <a:srgbClr val="000000"/>
              </a:solidFill>
              <a:latin typeface="Arial"/>
            </a:endParaRPr>
          </a:p>
        </p:txBody>
      </p:sp>
      <p:sp>
        <p:nvSpPr>
          <p:cNvPr id="423"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1268640"/>
            <a:ext cx="10729800" cy="5017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25" name="CustomShape 2"/>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0"/>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241" name="CustomShape 11"/>
          <p:cNvSpPr/>
          <p:nvPr/>
        </p:nvSpPr>
        <p:spPr>
          <a:xfrm>
            <a:off x="335520" y="1268280"/>
            <a:ext cx="10732680" cy="5020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You chose articles and reported how sustainability is discussed in the following countries: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India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Ukraine</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Russia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Saudi Arabia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Brazil</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Germany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2" name="CustomShape 12"/>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National Sustainability Discourse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6"/>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244" name="CustomShape 7"/>
          <p:cNvSpPr/>
          <p:nvPr/>
        </p:nvSpPr>
        <p:spPr>
          <a:xfrm>
            <a:off x="335520" y="1268280"/>
            <a:ext cx="10732680" cy="5020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465480">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5" name="CustomShape 8"/>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National Sustainability Discourse</a:t>
            </a:r>
            <a:endParaRPr b="0" lang="en-GB" sz="2200" spc="-1" strike="noStrike">
              <a:solidFill>
                <a:srgbClr val="000000"/>
              </a:solidFill>
              <a:latin typeface="Arial"/>
            </a:endParaRPr>
          </a:p>
        </p:txBody>
      </p:sp>
      <p:graphicFrame>
        <p:nvGraphicFramePr>
          <p:cNvPr id="246" name="Tabelle 2"/>
          <p:cNvGraphicFramePr/>
          <p:nvPr/>
        </p:nvGraphicFramePr>
        <p:xfrm>
          <a:off x="432720" y="1824480"/>
          <a:ext cx="10635480" cy="4316760"/>
        </p:xfrm>
        <a:graphic>
          <a:graphicData uri="http://schemas.openxmlformats.org/drawingml/2006/table">
            <a:tbl>
              <a:tblPr/>
              <a:tblGrid>
                <a:gridCol w="1251720"/>
                <a:gridCol w="6608160"/>
                <a:gridCol w="2775960"/>
              </a:tblGrid>
              <a:tr h="350280">
                <a:tc>
                  <a:txBody>
                    <a:bodyPr anchor="t">
                      <a:noAutofit/>
                    </a:bodyPr>
                    <a:p>
                      <a:pPr>
                        <a:lnSpc>
                          <a:spcPct val="100000"/>
                        </a:lnSpc>
                      </a:pPr>
                      <a:r>
                        <a:rPr b="1" lang="en-US" sz="1600" spc="-1" strike="noStrike">
                          <a:solidFill>
                            <a:srgbClr val="ffffff"/>
                          </a:solidFill>
                          <a:latin typeface="Arial"/>
                          <a:ea typeface="DejaVu Sans"/>
                        </a:rPr>
                        <a:t>Country</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nchor="t">
                      <a:noAutofit/>
                    </a:bodyPr>
                    <a:p>
                      <a:pPr>
                        <a:lnSpc>
                          <a:spcPct val="100000"/>
                        </a:lnSpc>
                      </a:pPr>
                      <a:r>
                        <a:rPr b="1" lang="en-US" sz="1600" spc="-1" strike="noStrike">
                          <a:solidFill>
                            <a:srgbClr val="ffffff"/>
                          </a:solidFill>
                          <a:latin typeface="Arial"/>
                          <a:ea typeface="DejaVu Sans"/>
                        </a:rPr>
                        <a:t>Your Assessement</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nchor="t">
                      <a:noAutofit/>
                    </a:bodyPr>
                    <a:p>
                      <a:pPr>
                        <a:lnSpc>
                          <a:spcPct val="100000"/>
                        </a:lnSpc>
                      </a:pPr>
                      <a:r>
                        <a:rPr b="1" lang="en-US" sz="1600" spc="-1" strike="noStrike">
                          <a:solidFill>
                            <a:srgbClr val="ffffff"/>
                          </a:solidFill>
                          <a:latin typeface="Arial"/>
                          <a:ea typeface="DejaVu Sans"/>
                        </a:rPr>
                        <a:t>CCPI 2023</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r>
              <a:tr h="1071360">
                <a:tc>
                  <a:txBody>
                    <a:bodyPr anchor="t">
                      <a:noAutofit/>
                    </a:bodyPr>
                    <a:p>
                      <a:pPr>
                        <a:lnSpc>
                          <a:spcPct val="100000"/>
                        </a:lnSpc>
                      </a:pPr>
                      <a:r>
                        <a:rPr b="0" lang="en-US" sz="1600" spc="-1" strike="noStrike">
                          <a:solidFill>
                            <a:srgbClr val="000000"/>
                          </a:solidFill>
                          <a:latin typeface="Arial"/>
                          <a:ea typeface="DejaVu Sans"/>
                        </a:rPr>
                        <a:t>India </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Indian government considers sustainability to be an important national issue”</a:t>
                      </a:r>
                      <a:endParaRPr b="0" lang="en-GB" sz="1600" spc="-1" strike="noStrike">
                        <a:solidFill>
                          <a:srgbClr val="000000"/>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India has been giving importance to maintaining a sustainable environment”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8</a:t>
                      </a:r>
                      <a:br>
                        <a:rPr sz="1600"/>
                      </a:br>
                      <a:r>
                        <a:rPr b="0" lang="en-US" sz="1600" spc="-1" strike="noStrike">
                          <a:solidFill>
                            <a:srgbClr val="000000"/>
                          </a:solidFill>
                          <a:latin typeface="Arial"/>
                          <a:ea typeface="DejaVu Sans"/>
                        </a:rPr>
                        <a:t>High Rating</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354960">
                <a:tc>
                  <a:txBody>
                    <a:bodyPr anchor="t">
                      <a:noAutofit/>
                    </a:bodyPr>
                    <a:p>
                      <a:pPr>
                        <a:lnSpc>
                          <a:spcPct val="100000"/>
                        </a:lnSpc>
                      </a:pPr>
                      <a:r>
                        <a:rPr b="0" lang="en-US" sz="1600" spc="-1" strike="noStrike">
                          <a:solidFill>
                            <a:srgbClr val="000000"/>
                          </a:solidFill>
                          <a:latin typeface="Arial"/>
                          <a:ea typeface="DejaVu Sans"/>
                        </a:rPr>
                        <a:t>Ukraine</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is a political priority of Ukraine since 2015”</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Not ranked due to the war</a:t>
                      </a:r>
                      <a:br>
                        <a:rPr sz="1600"/>
                      </a:br>
                      <a:r>
                        <a:rPr b="0" lang="en-US" sz="1600" spc="-1" strike="noStrike">
                          <a:solidFill>
                            <a:srgbClr val="000000"/>
                          </a:solidFill>
                          <a:latin typeface="Arial"/>
                          <a:ea typeface="DejaVu Sans"/>
                        </a:rPr>
                        <a:t>(2022: Rank: 20)</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925560">
                <a:tc>
                  <a:txBody>
                    <a:bodyPr anchor="t">
                      <a:noAutofit/>
                    </a:bodyPr>
                    <a:p>
                      <a:pPr>
                        <a:lnSpc>
                          <a:spcPct val="100000"/>
                        </a:lnSpc>
                      </a:pPr>
                      <a:r>
                        <a:rPr b="0" lang="en-US" sz="1600" spc="-1" strike="noStrike">
                          <a:solidFill>
                            <a:srgbClr val="000000"/>
                          </a:solidFill>
                          <a:latin typeface="Arial"/>
                          <a:ea typeface="DejaVu Sans"/>
                        </a:rPr>
                        <a:t>Russia</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 don't feel that sustainability is an important topic in society or in government“</a:t>
                      </a:r>
                      <a:endParaRPr b="0" lang="en-GB" sz="1600" spc="-1" strike="noStrike">
                        <a:solidFill>
                          <a:srgbClr val="000000"/>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Speaking about Russia in general, sustainability is not a major political priority for now”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59</a:t>
                      </a:r>
                      <a:br>
                        <a:rPr sz="1600"/>
                      </a:br>
                      <a:r>
                        <a:rPr b="0" lang="en-US" sz="1600" spc="-1" strike="noStrike">
                          <a:solidFill>
                            <a:srgbClr val="000000"/>
                          </a:solidFill>
                          <a:latin typeface="Arial"/>
                          <a:ea typeface="DejaVu Sans"/>
                        </a:rPr>
                        <a:t>Very 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773280">
                <a:tc>
                  <a:txBody>
                    <a:bodyPr anchor="t">
                      <a:noAutofit/>
                    </a:bodyPr>
                    <a:p>
                      <a:pPr>
                        <a:lnSpc>
                          <a:spcPct val="100000"/>
                        </a:lnSpc>
                      </a:pPr>
                      <a:r>
                        <a:rPr b="0" lang="en-US" sz="1600" spc="-1" strike="noStrike">
                          <a:solidFill>
                            <a:srgbClr val="000000"/>
                          </a:solidFill>
                          <a:latin typeface="Arial"/>
                          <a:ea typeface="DejaVu Sans"/>
                        </a:rPr>
                        <a:t>Saudi Arabia</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was not a political priority in Saudi Arabia, although in more recent times it has been aiming to be better involved in it, and has been trying to rebrand itself as a greener country”</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62</a:t>
                      </a:r>
                      <a:br>
                        <a:rPr sz="1600"/>
                      </a:br>
                      <a:r>
                        <a:rPr b="0" lang="en-US" sz="1600" spc="-1" strike="noStrike">
                          <a:solidFill>
                            <a:srgbClr val="000000"/>
                          </a:solidFill>
                          <a:latin typeface="Arial"/>
                          <a:ea typeface="DejaVu Sans"/>
                        </a:rPr>
                        <a:t>Very 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583920">
                <a:tc>
                  <a:txBody>
                    <a:bodyPr anchor="t">
                      <a:noAutofit/>
                    </a:bodyPr>
                    <a:p>
                      <a:pPr>
                        <a:lnSpc>
                          <a:spcPct val="100000"/>
                        </a:lnSpc>
                      </a:pPr>
                      <a:r>
                        <a:rPr b="0" lang="en-US" sz="1600" spc="-1" strike="noStrike">
                          <a:solidFill>
                            <a:srgbClr val="000000"/>
                          </a:solidFill>
                          <a:latin typeface="Arial"/>
                          <a:ea typeface="DejaVu Sans"/>
                        </a:rPr>
                        <a:t>Brazil</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is a political priority to varying degrees”</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38</a:t>
                      </a:r>
                      <a:br>
                        <a:rPr sz="1600"/>
                      </a:br>
                      <a:r>
                        <a:rPr b="0" lang="en-US" sz="1600" spc="-1" strike="noStrike">
                          <a:solidFill>
                            <a:srgbClr val="000000"/>
                          </a:solidFill>
                          <a:latin typeface="Arial"/>
                          <a:ea typeface="DejaVu Sans"/>
                        </a:rPr>
                        <a:t>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bl>
          </a:graphicData>
        </a:graphic>
      </p:graphicFrame>
      <p:sp>
        <p:nvSpPr>
          <p:cNvPr id="247" name="CustomShape 9"/>
          <p:cNvSpPr/>
          <p:nvPr/>
        </p:nvSpPr>
        <p:spPr>
          <a:xfrm>
            <a:off x="263520" y="6411600"/>
            <a:ext cx="6467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Burck et al. (2022): Climate Change Performance Index 2023. https://ccpi.org/wp-content/uploads/CCPI-2023-Results-3.pdf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E05</a:t>
            </a:r>
            <a:endParaRPr b="0" lang="en-GB" sz="2400" spc="-1" strike="noStrike">
              <a:solidFill>
                <a:srgbClr val="000000"/>
              </a:solidFill>
              <a:latin typeface="Arial"/>
            </a:endParaRPr>
          </a:p>
        </p:txBody>
      </p:sp>
      <p:sp>
        <p:nvSpPr>
          <p:cNvPr id="249" name="CustomShape 2"/>
          <p:cNvSpPr/>
          <p:nvPr/>
        </p:nvSpPr>
        <p:spPr>
          <a:xfrm>
            <a:off x="335520" y="1268280"/>
            <a:ext cx="10636560" cy="5338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Industrialization: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The most important thing for this scenario is probably to deliberately slow down the growth of industrialization. It is this sector that has the greatest impact on the amount of pollution and the amount of use of natural resources.”</a:t>
            </a: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Resources and Energy Sources: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resort to more sustainable sources of resources, like renewable energy”</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could invest heavily in research for new technologies to reduce pollution and use our resources more efficiently.”</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Better distribution of resources across the world”</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100 percent renewable energy without fossil or atomic energy”</a:t>
            </a: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Food Stability/ Poverty: </a:t>
            </a: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focus on the Food sector and trying to beat poverty and starvation”</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could prohibit the consumption of meat.”</a:t>
            </a:r>
            <a:endParaRPr b="0" lang="en-GB" sz="1800" spc="-1" strike="noStrike">
              <a:solidFill>
                <a:srgbClr val="000000"/>
              </a:solidFill>
              <a:latin typeface="Arial"/>
            </a:endParaRPr>
          </a:p>
        </p:txBody>
      </p:sp>
      <p:sp>
        <p:nvSpPr>
          <p:cNvPr id="250" name="CustomShape 3"/>
          <p:cNvSpPr/>
          <p:nvPr/>
        </p:nvSpPr>
        <p:spPr>
          <a:xfrm>
            <a:off x="432720" y="1148040"/>
            <a:ext cx="10338120" cy="478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Suggestions for Policy Actions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252"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LibreOffice/7.5.9.2$Linux_X86_64 LibreOffice_project/50$Build-2</Application>
  <AppVersion>15.0000</AppVersion>
  <Words>2887</Words>
  <Paragraphs>291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2024-01-23T22:33:38Z</dcterms:modified>
  <cp:revision>3924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56</vt:i4>
  </property>
</Properties>
</file>